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29" d="100"/>
          <a:sy n="129" d="100"/>
        </p:scale>
        <p:origin x="50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ato Muro" userId="9781e691-2b6f-44b9-a86f-164f807b9e83" providerId="ADAL" clId="{F08B7798-DBF4-46D6-B4BE-72A65575D366}"/>
    <pc:docChg chg="modSld">
      <pc:chgData name="Donato Muro" userId="9781e691-2b6f-44b9-a86f-164f807b9e83" providerId="ADAL" clId="{F08B7798-DBF4-46D6-B4BE-72A65575D366}" dt="2025-10-27T17:13:36.805" v="2" actId="1076"/>
      <pc:docMkLst>
        <pc:docMk/>
      </pc:docMkLst>
      <pc:sldChg chg="modSp mod">
        <pc:chgData name="Donato Muro" userId="9781e691-2b6f-44b9-a86f-164f807b9e83" providerId="ADAL" clId="{F08B7798-DBF4-46D6-B4BE-72A65575D366}" dt="2025-10-27T17:13:32.341" v="1" actId="1076"/>
        <pc:sldMkLst>
          <pc:docMk/>
          <pc:sldMk cId="0" sldId="259"/>
        </pc:sldMkLst>
        <pc:picChg chg="mod">
          <ac:chgData name="Donato Muro" userId="9781e691-2b6f-44b9-a86f-164f807b9e83" providerId="ADAL" clId="{F08B7798-DBF4-46D6-B4BE-72A65575D366}" dt="2025-10-27T17:13:32.341" v="1" actId="1076"/>
          <ac:picMkLst>
            <pc:docMk/>
            <pc:sldMk cId="0" sldId="259"/>
            <ac:picMk id="6" creationId="{00000000-0000-0000-0000-000000000000}"/>
          </ac:picMkLst>
        </pc:picChg>
      </pc:sldChg>
      <pc:sldChg chg="modSp mod">
        <pc:chgData name="Donato Muro" userId="9781e691-2b6f-44b9-a86f-164f807b9e83" providerId="ADAL" clId="{F08B7798-DBF4-46D6-B4BE-72A65575D366}" dt="2025-10-27T17:13:27.332" v="0" actId="1076"/>
        <pc:sldMkLst>
          <pc:docMk/>
          <pc:sldMk cId="0" sldId="260"/>
        </pc:sldMkLst>
        <pc:picChg chg="mod">
          <ac:chgData name="Donato Muro" userId="9781e691-2b6f-44b9-a86f-164f807b9e83" providerId="ADAL" clId="{F08B7798-DBF4-46D6-B4BE-72A65575D366}" dt="2025-10-27T17:13:27.332" v="0" actId="1076"/>
          <ac:picMkLst>
            <pc:docMk/>
            <pc:sldMk cId="0" sldId="260"/>
            <ac:picMk id="6" creationId="{00000000-0000-0000-0000-000000000000}"/>
          </ac:picMkLst>
        </pc:picChg>
      </pc:sldChg>
      <pc:sldChg chg="modSp mod">
        <pc:chgData name="Donato Muro" userId="9781e691-2b6f-44b9-a86f-164f807b9e83" providerId="ADAL" clId="{F08B7798-DBF4-46D6-B4BE-72A65575D366}" dt="2025-10-27T17:13:36.805" v="2" actId="1076"/>
        <pc:sldMkLst>
          <pc:docMk/>
          <pc:sldMk cId="0" sldId="262"/>
        </pc:sldMkLst>
        <pc:picChg chg="mod">
          <ac:chgData name="Donato Muro" userId="9781e691-2b6f-44b9-a86f-164f807b9e83" providerId="ADAL" clId="{F08B7798-DBF4-46D6-B4BE-72A65575D366}" dt="2025-10-27T17:13:36.805" v="2" actId="1076"/>
          <ac:picMkLst>
            <pc:docMk/>
            <pc:sldMk cId="0" sldId="262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54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oai/share/cached_assets_used/title_background.png"/>
          <p:cNvPicPr>
            <a:picLocks noChangeAspect="1"/>
          </p:cNvPicPr>
          <p:nvPr/>
        </p:nvPicPr>
        <p:blipFill>
          <a:blip r:embed="rId3"/>
          <a:srcRect t="7813" b="781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2060">
              <a:alpha val="50000"/>
            </a:srgbClr>
          </a:solidFill>
          <a:ln w="12700">
            <a:solidFill>
              <a:srgbClr val="00206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1"/>
          <p:cNvSpPr/>
          <p:nvPr/>
        </p:nvSpPr>
        <p:spPr>
          <a:xfrm>
            <a:off x="548640" y="1828800"/>
            <a:ext cx="8046720" cy="228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Sicher unterwegs im Herbst &amp; Winter
</a:t>
            </a:r>
            <a:r>
              <a:rPr lang="en-US" sz="1800" dirty="0">
                <a:solidFill>
                  <a:srgbClr val="DDE7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DGUV Vorschrift 1 – Pflichtunterweisung für Beschäftigte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365760" y="4777740"/>
            <a:ext cx="8412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Donato Muro – sicherheitsingenieur.nrw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74320"/>
            <a:ext cx="8412480" cy="548640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Shape 1"/>
          <p:cNvSpPr/>
          <p:nvPr/>
        </p:nvSpPr>
        <p:spPr>
          <a:xfrm>
            <a:off x="365760" y="822960"/>
            <a:ext cx="8412480" cy="45720"/>
          </a:xfrm>
          <a:prstGeom prst="rect">
            <a:avLst/>
          </a:prstGeom>
          <a:solidFill>
            <a:srgbClr val="F59C00"/>
          </a:solidFill>
          <a:ln w="12700">
            <a:solidFill>
              <a:srgbClr val="F59C0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502920" y="384048"/>
            <a:ext cx="813816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Kurze Wiederholung / Quiz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48640" y="1097280"/>
            <a:ext cx="6583680" cy="320040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Ab welcher Sichtweite darf die Nebelschlussleuchte eingeschaltet werden?</a:t>
            </a:r>
            <a:endParaRPr lang="en-US" sz="1800" dirty="0"/>
          </a:p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Welche Kleidung sorgt für bessere Sichtbarkeit?</a:t>
            </a:r>
            <a:endParaRPr lang="en-US" sz="1800" dirty="0"/>
          </a:p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Wie verhalten Sie sich bei Wildwechsel?</a:t>
            </a:r>
            <a:endParaRPr lang="en-US" sz="18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200" y="1280160"/>
            <a:ext cx="1371600" cy="13716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65760" y="4777740"/>
            <a:ext cx="8412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Donato Muro – sicherheitsingenieur.nrw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74320"/>
            <a:ext cx="8412480" cy="548640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Shape 1"/>
          <p:cNvSpPr/>
          <p:nvPr/>
        </p:nvSpPr>
        <p:spPr>
          <a:xfrm>
            <a:off x="365760" y="822960"/>
            <a:ext cx="8412480" cy="45720"/>
          </a:xfrm>
          <a:prstGeom prst="rect">
            <a:avLst/>
          </a:prstGeom>
          <a:solidFill>
            <a:srgbClr val="F59C00"/>
          </a:solidFill>
          <a:ln w="12700">
            <a:solidFill>
              <a:srgbClr val="F59C0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502920" y="384048"/>
            <a:ext cx="813816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Fazit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48640" y="1097280"/>
            <a:ext cx="6583680" cy="320040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Sicherheit beginnt im Kopf</a:t>
            </a:r>
            <a:endParaRPr lang="en-US" sz="1800" dirty="0"/>
          </a:p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Achtsamkeit auf dem Weg zur Arbeit und nach Hause</a:t>
            </a:r>
            <a:endParaRPr lang="en-US" sz="18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200" y="1280160"/>
            <a:ext cx="1371600" cy="13716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65760" y="4777740"/>
            <a:ext cx="8412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Donato Muro – sicherheitsingenieur.nrw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74320"/>
            <a:ext cx="8412480" cy="548640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Shape 1"/>
          <p:cNvSpPr/>
          <p:nvPr/>
        </p:nvSpPr>
        <p:spPr>
          <a:xfrm>
            <a:off x="365760" y="822960"/>
            <a:ext cx="8412480" cy="45720"/>
          </a:xfrm>
          <a:prstGeom prst="rect">
            <a:avLst/>
          </a:prstGeom>
          <a:solidFill>
            <a:srgbClr val="F59C00"/>
          </a:solidFill>
          <a:ln w="12700">
            <a:solidFill>
              <a:srgbClr val="F59C0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502920" y="384048"/>
            <a:ext cx="813816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Abschluss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48640" y="1097280"/>
            <a:ext cx="6583680" cy="320040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Bleiben Sie sichtbar, wachsam und vorsichtig.</a:t>
            </a:r>
            <a:endParaRPr lang="en-US" sz="1800" dirty="0"/>
          </a:p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Kontakt: info@sicherheitsingenieur.nrw</a:t>
            </a:r>
            <a:endParaRPr lang="en-US" sz="18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200" y="1280160"/>
            <a:ext cx="1371600" cy="13716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65760" y="4777740"/>
            <a:ext cx="8412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Donato Muro – sicherheitsingenieur.nrw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74320"/>
            <a:ext cx="8412480" cy="548640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Shape 1"/>
          <p:cNvSpPr/>
          <p:nvPr/>
        </p:nvSpPr>
        <p:spPr>
          <a:xfrm>
            <a:off x="365760" y="822960"/>
            <a:ext cx="8412480" cy="45720"/>
          </a:xfrm>
          <a:prstGeom prst="rect">
            <a:avLst/>
          </a:prstGeom>
          <a:solidFill>
            <a:srgbClr val="F59C00"/>
          </a:solidFill>
          <a:ln w="12700">
            <a:solidFill>
              <a:srgbClr val="F59C0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502920" y="384048"/>
            <a:ext cx="813816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Ziel der Unterweisung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48640" y="1097280"/>
            <a:ext cx="6583680" cy="320040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Warum saisonale Risiken besondere Aufmerksamkeit erfordern</a:t>
            </a:r>
            <a:endParaRPr lang="en-US" sz="1800" dirty="0"/>
          </a:p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Bezug auf § 12 ArbSchG und DGUV Vorschrift 1 § 4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365760" y="4777740"/>
            <a:ext cx="8412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Donato Muro – sicherheitsingenieur.nrw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74320"/>
            <a:ext cx="8412480" cy="548640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Shape 1"/>
          <p:cNvSpPr/>
          <p:nvPr/>
        </p:nvSpPr>
        <p:spPr>
          <a:xfrm>
            <a:off x="365760" y="822960"/>
            <a:ext cx="8412480" cy="45720"/>
          </a:xfrm>
          <a:prstGeom prst="rect">
            <a:avLst/>
          </a:prstGeom>
          <a:solidFill>
            <a:srgbClr val="F59C00"/>
          </a:solidFill>
          <a:ln w="12700">
            <a:solidFill>
              <a:srgbClr val="F59C0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502920" y="384048"/>
            <a:ext cx="813816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Gefahren im Herbst &amp; Winter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48640" y="1097280"/>
            <a:ext cx="6400800" cy="320040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Dunkelheit</a:t>
            </a:r>
            <a:endParaRPr lang="en-US" sz="1800" dirty="0"/>
          </a:p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Nässe</a:t>
            </a:r>
            <a:endParaRPr lang="en-US" sz="1800" dirty="0"/>
          </a:p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Glätte</a:t>
            </a:r>
            <a:endParaRPr lang="en-US" sz="1800" dirty="0"/>
          </a:p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Nebel</a:t>
            </a:r>
            <a:endParaRPr lang="en-US" sz="1800" dirty="0"/>
          </a:p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Wildwechsel</a:t>
            </a:r>
            <a:endParaRPr lang="en-US" sz="1800" dirty="0"/>
          </a:p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Stress durch schlechte Sicht</a:t>
            </a:r>
            <a:endParaRPr lang="en-US" sz="18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200" y="1280160"/>
            <a:ext cx="1371600" cy="13716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65760" y="4777740"/>
            <a:ext cx="8412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Donato Muro – sicherheitsingenieur.nrw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74320"/>
            <a:ext cx="8412480" cy="548640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Shape 1"/>
          <p:cNvSpPr/>
          <p:nvPr/>
        </p:nvSpPr>
        <p:spPr>
          <a:xfrm>
            <a:off x="365760" y="822960"/>
            <a:ext cx="8412480" cy="45720"/>
          </a:xfrm>
          <a:prstGeom prst="rect">
            <a:avLst/>
          </a:prstGeom>
          <a:solidFill>
            <a:srgbClr val="F59C00"/>
          </a:solidFill>
          <a:ln w="12700">
            <a:solidFill>
              <a:srgbClr val="F59C0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502920" y="384048"/>
            <a:ext cx="813816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Fahrten im Nebel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48640" y="1097280"/>
            <a:ext cx="6035040" cy="320040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Geschwindigkeit anpassen</a:t>
            </a:r>
            <a:endParaRPr lang="en-US" sz="1800" dirty="0"/>
          </a:p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Nebelscheinwerfer &amp; Schlussleuchte nur bei Sicht unter 50 m</a:t>
            </a:r>
            <a:endParaRPr lang="en-US" sz="1800" dirty="0"/>
          </a:p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Abstand halten, kein Überholen</a:t>
            </a:r>
            <a:endParaRPr lang="en-US" sz="18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83680" y="1097280"/>
            <a:ext cx="2468880" cy="32004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65760" y="4777740"/>
            <a:ext cx="8412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Donato Muro – sicherheitsingenieur.nrw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74320"/>
            <a:ext cx="8412480" cy="548640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Shape 1"/>
          <p:cNvSpPr/>
          <p:nvPr/>
        </p:nvSpPr>
        <p:spPr>
          <a:xfrm>
            <a:off x="365760" y="822960"/>
            <a:ext cx="8412480" cy="45720"/>
          </a:xfrm>
          <a:prstGeom prst="rect">
            <a:avLst/>
          </a:prstGeom>
          <a:solidFill>
            <a:srgbClr val="F59C00"/>
          </a:solidFill>
          <a:ln w="12700">
            <a:solidFill>
              <a:srgbClr val="F59C0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502920" y="384048"/>
            <a:ext cx="813816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Sichtbarkeit erhöhen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48640" y="1097280"/>
            <a:ext cx="6035040" cy="320040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Helle oder reflektierende Kleidung</a:t>
            </a:r>
            <a:endParaRPr lang="en-US" sz="1800" dirty="0"/>
          </a:p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Warnwesten geschlossen tragen (mit Schulterreflektoren)</a:t>
            </a:r>
            <a:endParaRPr lang="en-US" sz="1800" dirty="0"/>
          </a:p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Beleuchtung prüfen (am Fahrzeug und Fahrrad)</a:t>
            </a:r>
            <a:endParaRPr lang="en-US" sz="18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89266" y="1120140"/>
            <a:ext cx="2468880" cy="32004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65760" y="4777740"/>
            <a:ext cx="8412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Donato Muro – sicherheitsingenieur.nrw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74320"/>
            <a:ext cx="8412480" cy="548640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Shape 1"/>
          <p:cNvSpPr/>
          <p:nvPr/>
        </p:nvSpPr>
        <p:spPr>
          <a:xfrm>
            <a:off x="365760" y="822960"/>
            <a:ext cx="8412480" cy="45720"/>
          </a:xfrm>
          <a:prstGeom prst="rect">
            <a:avLst/>
          </a:prstGeom>
          <a:solidFill>
            <a:srgbClr val="F59C00"/>
          </a:solidFill>
          <a:ln w="12700">
            <a:solidFill>
              <a:srgbClr val="F59C0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502920" y="384048"/>
            <a:ext cx="813816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Verhalten bei Wildwechsel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48640" y="1097280"/>
            <a:ext cx="6583680" cy="320040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Tempo reduzieren in Wald- und Feldrandbereichen</a:t>
            </a:r>
            <a:endParaRPr lang="en-US" sz="1800" dirty="0"/>
          </a:p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Abblenden, hupen, nie ausweichen</a:t>
            </a:r>
            <a:endParaRPr lang="en-US" sz="1800" dirty="0"/>
          </a:p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Unfallmeldung → Polizei, Wildunfallbescheinigung</a:t>
            </a:r>
            <a:endParaRPr lang="en-US" sz="18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200" y="1280160"/>
            <a:ext cx="1371600" cy="13716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65760" y="4777740"/>
            <a:ext cx="8412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Donato Muro – sicherheitsingenieur.nrw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74320"/>
            <a:ext cx="8412480" cy="548640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Shape 1"/>
          <p:cNvSpPr/>
          <p:nvPr/>
        </p:nvSpPr>
        <p:spPr>
          <a:xfrm>
            <a:off x="365760" y="822960"/>
            <a:ext cx="8412480" cy="45720"/>
          </a:xfrm>
          <a:prstGeom prst="rect">
            <a:avLst/>
          </a:prstGeom>
          <a:solidFill>
            <a:srgbClr val="F59C00"/>
          </a:solidFill>
          <a:ln w="12700">
            <a:solidFill>
              <a:srgbClr val="F59C0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502920" y="384048"/>
            <a:ext cx="813816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Sturz- und Rutschprävention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48640" y="1097280"/>
            <a:ext cx="6035040" cy="320040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Rutschfeste Schuhe</a:t>
            </a:r>
            <a:endParaRPr lang="en-US" sz="1800" dirty="0"/>
          </a:p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Wege sauber halten, Laub und Eis entfernen</a:t>
            </a:r>
            <a:endParaRPr lang="en-US" sz="1800" dirty="0"/>
          </a:p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„Pinguin-Gang“ bei Glätte erklären</a:t>
            </a:r>
            <a:endParaRPr lang="en-US" sz="18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72200" y="1097280"/>
            <a:ext cx="2468880" cy="32004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65760" y="4777740"/>
            <a:ext cx="8412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Donato Muro – sicherheitsingenieur.nrw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74320"/>
            <a:ext cx="8412480" cy="548640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Shape 1"/>
          <p:cNvSpPr/>
          <p:nvPr/>
        </p:nvSpPr>
        <p:spPr>
          <a:xfrm>
            <a:off x="365760" y="822960"/>
            <a:ext cx="8412480" cy="45720"/>
          </a:xfrm>
          <a:prstGeom prst="rect">
            <a:avLst/>
          </a:prstGeom>
          <a:solidFill>
            <a:srgbClr val="F59C00"/>
          </a:solidFill>
          <a:ln w="12700">
            <a:solidFill>
              <a:srgbClr val="F59C0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502920" y="384048"/>
            <a:ext cx="813816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Arbeitgeberpflichten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48640" y="1097280"/>
            <a:ext cx="6583680" cy="320040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Regelmäßige Unterweisungen (§ 12 ArbSchG)</a:t>
            </a:r>
            <a:endParaRPr lang="en-US" sz="1800" dirty="0"/>
          </a:p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Winterdienst- und Räumkonzepte</a:t>
            </a:r>
            <a:endParaRPr lang="en-US" sz="18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200" y="1280160"/>
            <a:ext cx="1371600" cy="13716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65760" y="4777740"/>
            <a:ext cx="8412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Donato Muro – sicherheitsingenieur.nrw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74320"/>
            <a:ext cx="8412480" cy="548640"/>
          </a:xfrm>
          <a:prstGeom prst="rect">
            <a:avLst/>
          </a:prstGeom>
          <a:solidFill>
            <a:srgbClr val="002060"/>
          </a:solidFill>
          <a:ln w="12700">
            <a:solidFill>
              <a:srgbClr val="00206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Shape 1"/>
          <p:cNvSpPr/>
          <p:nvPr/>
        </p:nvSpPr>
        <p:spPr>
          <a:xfrm>
            <a:off x="365760" y="822960"/>
            <a:ext cx="8412480" cy="45720"/>
          </a:xfrm>
          <a:prstGeom prst="rect">
            <a:avLst/>
          </a:prstGeom>
          <a:solidFill>
            <a:srgbClr val="F59C00"/>
          </a:solidFill>
          <a:ln w="12700">
            <a:solidFill>
              <a:srgbClr val="F59C00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502920" y="384048"/>
            <a:ext cx="813816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Mitarbeiterpflichten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48640" y="1097280"/>
            <a:ext cx="6583680" cy="320040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Teilnahme an Unterweisungen</a:t>
            </a:r>
            <a:endParaRPr lang="en-US" sz="1800" dirty="0"/>
          </a:p>
          <a:p>
            <a:pPr marL="190500" indent="-190500">
              <a:buSzPct val="100000"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Meldung von Gefahrenstellen</a:t>
            </a:r>
            <a:endParaRPr lang="en-US" sz="18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200" y="1280160"/>
            <a:ext cx="1371600" cy="137160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65760" y="4777740"/>
            <a:ext cx="8412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© Donato Muro – sicherheitsingenieur.nrw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Bildschirmpräsentation (16:9)</PresentationFormat>
  <Paragraphs>67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Donato Muro</cp:lastModifiedBy>
  <cp:revision>1</cp:revision>
  <dcterms:created xsi:type="dcterms:W3CDTF">2025-10-27T17:11:02Z</dcterms:created>
  <dcterms:modified xsi:type="dcterms:W3CDTF">2025-10-27T17:13:47Z</dcterms:modified>
</cp:coreProperties>
</file>